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3" r:id="rId9"/>
    <p:sldId id="264" r:id="rId10"/>
    <p:sldId id="272" r:id="rId11"/>
    <p:sldId id="267" r:id="rId12"/>
    <p:sldId id="271" r:id="rId13"/>
    <p:sldId id="273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6" y="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>
      <mc:Choice xmlns:a14="http://schemas.microsoft.com/office/drawing/2010/main" Requires="a14">
        <dgm:pt modelId="{10AAC51F-8333-4674-A0B5-B428DD929DF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err="1" smtClean="0"/>
                <a:t>Радона</a:t>
              </a:r>
              <a:endParaRPr lang="uk-UA" sz="2400" dirty="0" smtClean="0"/>
            </a:p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func>
                                  <m:func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5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uk-UA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𝑦𝑠𝑖𝑛</m:t>
                                </m:r>
                                <m:d>
                                  <m:d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m:oMathPara>
              </a14:m>
              <a:endParaRPr lang="uk-UA" sz="1500" dirty="0"/>
            </a:p>
          </dgm:t>
        </dgm:pt>
      </mc:Choice>
      <mc:Fallback>
        <dgm:pt modelId="{10AAC51F-8333-4674-A0B5-B428DD929DF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err="1" smtClean="0"/>
                <a:t>Радона</a:t>
              </a:r>
              <a:endParaRPr lang="uk-UA" sz="2400" dirty="0" smtClean="0"/>
            </a:p>
            <a:p>
              <a:r>
                <a:rPr lang="en-US" sz="1500" i="0" smtClean="0">
                  <a:latin typeface="Cambria Math" panose="02040503050406030204" pitchFamily="18" charset="0"/>
                </a:rPr>
                <a:t>𝑔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𝑠, 𝜃)=</a:t>
              </a:r>
              <a:r>
                <a:rPr lang="uk-UA" sz="1500" i="0">
                  <a:latin typeface="Cambria Math" panose="02040503050406030204" pitchFamily="18" charset="0"/>
                </a:rPr>
                <a:t>∫2_(−∞)^∞</a:t>
              </a:r>
              <a:r>
                <a:rPr lang="en-US" sz="1500" i="0">
                  <a:latin typeface="Cambria Math" panose="02040503050406030204" pitchFamily="18" charset="0"/>
                </a:rPr>
                <a:t>▒</a:t>
              </a:r>
              <a:r>
                <a:rPr lang="uk-UA" sz="1500" i="0">
                  <a:latin typeface="Cambria Math" panose="02040503050406030204" pitchFamily="18" charset="0"/>
                </a:rPr>
                <a:t>∫2_(−∞)^∞</a:t>
              </a:r>
              <a:r>
                <a:rPr lang="en-US" sz="1500" i="0">
                  <a:latin typeface="Cambria Math" panose="02040503050406030204" pitchFamily="18" charset="0"/>
                </a:rPr>
                <a:t>▒𝑓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𝑥,𝑦)𝛿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 cos</a:t>
              </a:r>
              <a:r>
                <a:rPr lang="uk-UA" sz="1500" i="0">
                  <a:latin typeface="Cambria Math" panose="02040503050406030204" pitchFamily="18" charset="0"/>
                </a:rPr>
                <a:t>⁡(</a:t>
              </a:r>
              <a:r>
                <a:rPr lang="en-US" sz="1500" i="0">
                  <a:latin typeface="Cambria Math" panose="02040503050406030204" pitchFamily="18" charset="0"/>
                </a:rPr>
                <a:t>𝜃)+𝑦𝑠𝑖𝑛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𝜃)−𝑠)𝑑𝑥</a:t>
              </a:r>
              <a:endParaRPr lang="uk-UA" sz="1500" dirty="0"/>
            </a:p>
          </dgm:t>
        </dgm:pt>
      </mc:Fallback>
    </mc:AlternateConten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>
      <mc:Choice xmlns:a14="http://schemas.microsoft.com/office/drawing/2010/main" Requires="a14">
        <dgm:pt modelId="{92BBC44B-EA98-4C82-9D93-F7D19571DCEB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Автокореляція</a:t>
              </a:r>
            </a:p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uk-UA" sz="150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uk-UA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den>
                    </m:f>
                  </m:oMath>
                </m:oMathPara>
              </a14:m>
              <a:endParaRPr lang="uk-UA" sz="1500" dirty="0"/>
            </a:p>
          </dgm:t>
        </dgm:pt>
      </mc:Choice>
      <mc:Fallback>
        <dgm:pt modelId="{92BBC44B-EA98-4C82-9D93-F7D19571DCEB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Автокореляція</a:t>
              </a:r>
            </a:p>
            <a:p>
              <a:r>
                <a:rPr lang="uk-UA" sz="1500" i="0" smtClean="0">
                  <a:latin typeface="Cambria Math" panose="02040503050406030204" pitchFamily="18" charset="0"/>
                </a:rPr>
                <a:t>𝑐</a:t>
              </a:r>
              <a:r>
                <a:rPr lang="uk-UA" sz="1500" i="0">
                  <a:latin typeface="Cambria Math" panose="02040503050406030204" pitchFamily="18" charset="0"/>
                </a:rPr>
                <a:t>(𝑙, 𝜃)=(∫2_(−∞)^∞▒𝑔(𝑠, 𝜃)𝑔(𝑠−1, 𝜃)𝑑𝑠)/(∫2_(−∞)^∞▒𝑔(𝑠, 𝜃)𝑔(𝑠, 𝜃)𝑑𝑠)</a:t>
              </a:r>
              <a:endParaRPr lang="uk-UA" sz="1500" dirty="0"/>
            </a:p>
          </dgm:t>
        </dgm:pt>
      </mc:Fallback>
    </mc:AlternateConten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>
      <mc:Choice xmlns:a14="http://schemas.microsoft.com/office/drawing/2010/main" Requires="a14">
        <dgm:pt modelId="{2BA68AA4-7D2A-4AA9-877D-00862C2F1C6D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en-US" sz="2400" dirty="0" smtClean="0"/>
                <a:t>Log </a:t>
              </a:r>
              <a:r>
                <a:rPr lang="en-US" sz="2400" dirty="0" smtClean="0"/>
                <a:t>Mapping</a:t>
              </a:r>
              <a:endParaRPr lang="uk-UA" sz="2400" dirty="0" smtClean="0"/>
            </a:p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̃"/>
                        <m:ctrlPr>
                          <a:rPr lang="uk-UA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с′</m:t>
                        </m:r>
                      </m:e>
                    </m:acc>
                    <m:r>
                      <a:rPr lang="uk-UA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uk-UA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uk-UA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m:oMathPara>
              </a14:m>
              <a:endParaRPr lang="uk-UA" sz="1200" dirty="0"/>
            </a:p>
          </dgm:t>
        </dgm:pt>
      </mc:Choice>
      <mc:Fallback>
        <dgm:pt modelId="{2BA68AA4-7D2A-4AA9-877D-00862C2F1C6D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en-US" sz="2400" dirty="0" smtClean="0"/>
                <a:t>Log </a:t>
              </a:r>
              <a:r>
                <a:rPr lang="en-US" sz="2400" dirty="0" smtClean="0"/>
                <a:t>Mapping</a:t>
              </a:r>
              <a:endParaRPr lang="uk-UA" sz="2400" dirty="0" smtClean="0"/>
            </a:p>
            <a:p>
              <a:r>
                <a:rPr lang="uk-UA" sz="1200" i="0" smtClean="0">
                  <a:latin typeface="Cambria Math" panose="02040503050406030204" pitchFamily="18" charset="0"/>
                </a:rPr>
                <a:t>(</a:t>
              </a:r>
              <a:r>
                <a:rPr lang="uk-UA" sz="1200" i="0">
                  <a:latin typeface="Cambria Math" panose="02040503050406030204" pitchFamily="18" charset="0"/>
                </a:rPr>
                <a:t>с′</a:t>
              </a:r>
              <a:r>
                <a:rPr lang="uk-UA" sz="1200" i="0" smtClean="0">
                  <a:latin typeface="Cambria Math" panose="02040503050406030204" pitchFamily="18" charset="0"/>
                </a:rPr>
                <a:t>) ̃</a:t>
              </a:r>
              <a:r>
                <a:rPr lang="uk-UA" sz="1200" i="0">
                  <a:latin typeface="Cambria Math" panose="02040503050406030204" pitchFamily="18" charset="0"/>
                </a:rPr>
                <a:t>(𝜇,𝜃)=〖</a:t>
              </a:r>
              <a:r>
                <a:rPr lang="en-US" sz="1200" i="0">
                  <a:latin typeface="Cambria Math" panose="02040503050406030204" pitchFamily="18" charset="0"/>
                </a:rPr>
                <a:t>1</a:t>
              </a:r>
              <a:r>
                <a:rPr lang="uk-UA" sz="1200" i="0">
                  <a:latin typeface="Cambria Math" panose="02040503050406030204" pitchFamily="18" charset="0"/>
                </a:rPr>
                <a:t>/</a:t>
              </a:r>
              <a:r>
                <a:rPr lang="en-US" sz="1200" i="0">
                  <a:latin typeface="Cambria Math" panose="02040503050406030204" pitchFamily="18" charset="0"/>
                </a:rPr>
                <a:t>k log</a:t>
              </a:r>
              <a:r>
                <a:rPr lang="uk-UA" sz="1200" i="0">
                  <a:latin typeface="Cambria Math" panose="02040503050406030204" pitchFamily="18" charset="0"/>
                </a:rPr>
                <a:t>〗_</a:t>
              </a:r>
              <a:r>
                <a:rPr lang="en-US" sz="1200" i="0">
                  <a:latin typeface="Cambria Math" panose="02040503050406030204" pitchFamily="18" charset="0"/>
                </a:rPr>
                <a:t>10</a:t>
              </a:r>
              <a:r>
                <a:rPr lang="uk-UA" sz="1200" i="0">
                  <a:latin typeface="Cambria Math" panose="02040503050406030204" pitchFamily="18" charset="0"/>
                </a:rPr>
                <a:t>⁡〖(1+𝑘∗𝑐(𝑙, 𝜃))〗</a:t>
              </a:r>
              <a:endParaRPr lang="uk-UA" sz="1200" dirty="0"/>
            </a:p>
          </dgm:t>
        </dgm:pt>
      </mc:Fallback>
    </mc:AlternateConten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>
      <mc:Choice xmlns:a14="http://schemas.microsoft.com/office/drawing/2010/main" Requires="a14">
        <dgm:pt modelId="{525C35F4-8AD1-4BD7-9A6E-7EB12B21D983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smtClean="0"/>
                <a:t>Фур’є</a:t>
              </a:r>
            </a:p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̌"/>
                        <m:ctrlPr>
                          <a:rPr lang="uk-UA" sz="1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m:oMathPara>
              </a14:m>
              <a:endParaRPr lang="uk-UA" sz="1500" dirty="0"/>
            </a:p>
          </dgm:t>
        </dgm:pt>
      </mc:Choice>
      <mc:Fallback>
        <dgm:pt modelId="{525C35F4-8AD1-4BD7-9A6E-7EB12B21D983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smtClean="0"/>
                <a:t>Фур’є</a:t>
              </a:r>
            </a:p>
            <a:p>
              <a:r>
                <a:rPr lang="en-US" sz="1500" i="0">
                  <a:latin typeface="Cambria Math" panose="02040503050406030204" pitchFamily="18" charset="0"/>
                </a:rPr>
                <a:t>𝐶</a:t>
              </a:r>
              <a:r>
                <a:rPr lang="uk-UA" sz="1500" i="0" smtClean="0">
                  <a:latin typeface="Cambria Math" panose="02040503050406030204" pitchFamily="18" charset="0"/>
                </a:rPr>
                <a:t> ̌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𝜉</a:t>
              </a:r>
              <a:r>
                <a:rPr lang="uk-UA" sz="1500" i="0">
                  <a:latin typeface="Cambria Math" panose="02040503050406030204" pitchFamily="18" charset="0"/>
                </a:rPr>
                <a:t>_</a:t>
              </a:r>
              <a:r>
                <a:rPr lang="en-US" sz="1500" i="0">
                  <a:latin typeface="Cambria Math" panose="02040503050406030204" pitchFamily="18" charset="0"/>
                </a:rPr>
                <a:t>𝑙, 𝜉</a:t>
              </a:r>
              <a:r>
                <a:rPr lang="uk-UA" sz="1500" i="0">
                  <a:latin typeface="Cambria Math" panose="02040503050406030204" pitchFamily="18" charset="0"/>
                </a:rPr>
                <a:t>_</a:t>
              </a:r>
              <a:r>
                <a:rPr lang="en-US" sz="1500" i="0">
                  <a:latin typeface="Cambria Math" panose="02040503050406030204" pitchFamily="18" charset="0"/>
                </a:rPr>
                <a:t>𝜃 )=</a:t>
              </a:r>
              <a:r>
                <a:rPr lang="uk-UA" sz="1500" i="0">
                  <a:latin typeface="Cambria Math" panose="02040503050406030204" pitchFamily="18" charset="0"/>
                </a:rPr>
                <a:t>∫2</a:t>
              </a:r>
              <a:r>
                <a:rPr lang="en-US" sz="1500" i="0">
                  <a:latin typeface="Cambria Math" panose="02040503050406030204" pitchFamily="18" charset="0"/>
                </a:rPr>
                <a:t>_0^𝜋</a:t>
              </a:r>
              <a:r>
                <a:rPr lang="uk-UA" sz="1500" i="0">
                  <a:latin typeface="Cambria Math" panose="02040503050406030204" pitchFamily="18" charset="0"/>
                </a:rPr>
                <a:t>▒∫2</a:t>
              </a:r>
              <a:r>
                <a:rPr lang="en-US" sz="1500" i="0">
                  <a:latin typeface="Cambria Math" panose="02040503050406030204" pitchFamily="18" charset="0"/>
                </a:rPr>
                <a:t>_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−∞</a:t>
              </a:r>
              <a:r>
                <a:rPr lang="uk-UA" sz="1500" i="0">
                  <a:latin typeface="Cambria Math" panose="02040503050406030204" pitchFamily="18" charset="0"/>
                </a:rPr>
                <a:t>)</a:t>
              </a:r>
              <a:r>
                <a:rPr lang="en-US" sz="1500" i="0">
                  <a:latin typeface="Cambria Math" panose="02040503050406030204" pitchFamily="18" charset="0"/>
                </a:rPr>
                <a:t>^(+∞)</a:t>
              </a:r>
              <a:r>
                <a:rPr lang="uk-UA" sz="1500" i="0">
                  <a:latin typeface="Cambria Math" panose="02040503050406030204" pitchFamily="18" charset="0"/>
                </a:rPr>
                <a:t>▒</a:t>
              </a:r>
              <a:r>
                <a:rPr lang="en-US" sz="1500" i="0">
                  <a:latin typeface="Cambria Math" panose="02040503050406030204" pitchFamily="18" charset="0"/>
                </a:rPr>
                <a:t>〖 </a:t>
              </a:r>
              <a:r>
                <a:rPr lang="uk-UA" sz="1500" i="0">
                  <a:latin typeface="Cambria Math" panose="02040503050406030204" pitchFamily="18" charset="0"/>
                </a:rPr>
                <a:t>(с^′ ) ̃(𝜇,𝜃)∙𝑒^(−𝑖(𝜇𝜉_𝑙+𝜃𝜉_𝜃)) </a:t>
              </a:r>
              <a:r>
                <a:rPr lang="en-US" sz="1500" i="0">
                  <a:latin typeface="Cambria Math" panose="02040503050406030204" pitchFamily="18" charset="0"/>
                </a:rPr>
                <a:t>〗  𝑑𝜇𝑑𝜃</a:t>
              </a:r>
              <a:r>
                <a:rPr lang="en-US" sz="1500" b="0" i="0" smtClean="0">
                  <a:latin typeface="Cambria Math" panose="02040503050406030204" pitchFamily="18" charset="0"/>
                </a:rPr>
                <a:t> </a:t>
              </a:r>
              <a:endParaRPr lang="uk-UA" sz="1500" dirty="0"/>
            </a:p>
          </dgm:t>
        </dgm:pt>
      </mc:Fallback>
    </mc:AlternateConten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sz="2400" dirty="0" smtClean="0"/>
            <a:t>Отримання</a:t>
          </a:r>
        </a:p>
        <a:p>
          <a:r>
            <a:rPr lang="uk-UA" sz="2400" dirty="0" smtClean="0"/>
            <a:t>біт відбитку</a:t>
          </a:r>
          <a:endParaRPr lang="uk-UA" sz="2400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mc:AlternateContent xmlns:mc="http://schemas.openxmlformats.org/markup-compatibility/2006">
      <mc:Choice xmlns:a14="http://schemas.microsoft.com/office/drawing/2010/main" Requires="a14">
        <dgm:pt modelId="{B5DF8BDF-EAAC-41E2-864E-24946DB7434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Зображення</a:t>
              </a:r>
            </a:p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uk-UA" sz="1500" dirty="0"/>
            </a:p>
          </dgm:t>
        </dgm:pt>
      </mc:Choice>
      <mc:Fallback>
        <dgm:pt modelId="{B5DF8BDF-EAAC-41E2-864E-24946DB7434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Зображення</a:t>
              </a:r>
            </a:p>
            <a:p>
              <a:r>
                <a:rPr lang="en-US" sz="1500" i="0" smtClean="0">
                  <a:latin typeface="Cambria Math" panose="02040503050406030204" pitchFamily="18" charset="0"/>
                </a:rPr>
                <a:t>𝑓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𝑥,𝑦)</a:t>
              </a:r>
              <a:endParaRPr lang="uk-UA" sz="1500" dirty="0"/>
            </a:p>
          </dgm:t>
        </dgm:pt>
      </mc:Fallback>
    </mc:AlternateContent>
    <dgm:pt modelId="{7D18FB00-03C0-458E-92D5-04292A1BB9B4}" type="parTrans" cxnId="{2D234A5F-4014-4A38-929E-582572D7EEFE}">
      <dgm:prSet/>
      <dgm:spPr/>
      <dgm:t>
        <a:bodyPr/>
        <a:lstStyle/>
        <a:p>
          <a:endParaRPr lang="uk-UA"/>
        </a:p>
      </dgm:t>
    </dgm:pt>
    <dgm:pt modelId="{0422299F-404F-488C-8212-BCAF0FFA27B0}" type="sibTrans" cxnId="{2D234A5F-4014-4A38-929E-582572D7EEFE}">
      <dgm:prSet/>
      <dgm:spPr>
        <a:solidFill>
          <a:schemeClr val="tx1"/>
        </a:solidFill>
      </dgm:spPr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B46BF6C0-0795-4D07-874E-DEB31C02CFCC}" type="pres">
      <dgm:prSet presAssocID="{B5DF8BDF-EAAC-41E2-864E-24946DB74346}" presName="node" presStyleLbl="node1" presStyleIdx="0" presStyleCnt="6" custScaleX="155768" custScaleY="20120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2C0DB88-1CBE-47D5-928C-4B801DD5B9BD}" type="pres">
      <dgm:prSet presAssocID="{0422299F-404F-488C-8212-BCAF0FFA27B0}" presName="sibTrans" presStyleLbl="sibTrans2D1" presStyleIdx="0" presStyleCnt="5" custFlipVert="0" custScaleY="25318"/>
      <dgm:spPr/>
    </dgm:pt>
    <dgm:pt modelId="{01F2071F-4D87-41AD-9425-5286B20AFD6A}" type="pres">
      <dgm:prSet presAssocID="{0422299F-404F-488C-8212-BCAF0FFA27B0}" presName="connectorText" presStyleLbl="sibTrans2D1" presStyleIdx="0" presStyleCnt="5"/>
      <dgm:spPr/>
    </dgm:pt>
    <dgm:pt modelId="{E1C1C121-7738-4887-A956-85F1C32236B0}" type="pres">
      <dgm:prSet presAssocID="{10AAC51F-8333-4674-A0B5-B428DD929DF6}" presName="node" presStyleLbl="node1" presStyleIdx="1" presStyleCnt="6" custScaleX="408846" custScaleY="20539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1" presStyleCnt="5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1" presStyleCnt="5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2" presStyleCnt="6" custScaleX="263464" custScaleY="20903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2" presStyleCnt="5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2" presStyleCnt="5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3" presStyleCnt="6" custScaleX="247207" custScaleY="20846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3" presStyleCnt="5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3" presStyleCnt="5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4" presStyleCnt="6" custScaleX="410142" custScaleY="19922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4" presStyleCnt="5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4" presStyleCnt="5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5" presStyleCnt="6" custScaleX="168444" custScaleY="20091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5E90183A-77CF-453A-9753-ED054740D8CC}" type="presOf" srcId="{0422299F-404F-488C-8212-BCAF0FFA27B0}" destId="{42C0DB88-1CBE-47D5-928C-4B801DD5B9BD}" srcOrd="0" destOrd="0" presId="urn:microsoft.com/office/officeart/2005/8/layout/process5"/>
    <dgm:cxn modelId="{30732663-9166-4F69-B8FD-B561918618D5}" srcId="{742A00E5-2912-4CE0-85CB-BC77E95BE529}" destId="{10AAC51F-8333-4674-A0B5-B428DD929DF6}" srcOrd="1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2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3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2D234A5F-4014-4A38-929E-582572D7EEFE}" srcId="{742A00E5-2912-4CE0-85CB-BC77E95BE529}" destId="{B5DF8BDF-EAAC-41E2-864E-24946DB74346}" srcOrd="0" destOrd="0" parTransId="{7D18FB00-03C0-458E-92D5-04292A1BB9B4}" sibTransId="{0422299F-404F-488C-8212-BCAF0FFA27B0}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4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5" destOrd="0" parTransId="{F818CCE2-085F-4A67-8808-97DA577097EE}" sibTransId="{CA822D6E-F6B9-4438-B072-EE19048FFBF6}"/>
    <dgm:cxn modelId="{2D058020-6F80-40A0-8146-F7385245D1AF}" type="presOf" srcId="{B5DF8BDF-EAAC-41E2-864E-24946DB74346}" destId="{B46BF6C0-0795-4D07-874E-DEB31C02CFCC}" srcOrd="0" destOrd="0" presId="urn:microsoft.com/office/officeart/2005/8/layout/process5"/>
    <dgm:cxn modelId="{981454B6-E3DD-4AC9-BE61-8F76A5F42765}" type="presOf" srcId="{0422299F-404F-488C-8212-BCAF0FFA27B0}" destId="{01F2071F-4D87-41AD-9425-5286B20AFD6A}" srcOrd="1" destOrd="0" presId="urn:microsoft.com/office/officeart/2005/8/layout/process5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8D4956E6-72E6-4E41-BD23-E9A1BDB7F695}" type="presParOf" srcId="{0F39B319-4E40-433F-96A2-31CCC9A59D6A}" destId="{B46BF6C0-0795-4D07-874E-DEB31C02CFCC}" srcOrd="0" destOrd="0" presId="urn:microsoft.com/office/officeart/2005/8/layout/process5"/>
    <dgm:cxn modelId="{DFA74052-0A30-4E3B-B807-362D35E7C8EF}" type="presParOf" srcId="{0F39B319-4E40-433F-96A2-31CCC9A59D6A}" destId="{42C0DB88-1CBE-47D5-928C-4B801DD5B9BD}" srcOrd="1" destOrd="0" presId="urn:microsoft.com/office/officeart/2005/8/layout/process5"/>
    <dgm:cxn modelId="{BAE53AB2-E57D-4ADD-B951-7C63D2430D3E}" type="presParOf" srcId="{42C0DB88-1CBE-47D5-928C-4B801DD5B9BD}" destId="{01F2071F-4D87-41AD-9425-5286B20AFD6A}" srcOrd="0" destOrd="0" presId="urn:microsoft.com/office/officeart/2005/8/layout/process5"/>
    <dgm:cxn modelId="{4B5803F6-1D0F-443C-87CE-CC43C8D23991}" type="presParOf" srcId="{0F39B319-4E40-433F-96A2-31CCC9A59D6A}" destId="{E1C1C121-7738-4887-A956-85F1C32236B0}" srcOrd="2" destOrd="0" presId="urn:microsoft.com/office/officeart/2005/8/layout/process5"/>
    <dgm:cxn modelId="{71925037-93FF-49B3-8E35-46385963783F}" type="presParOf" srcId="{0F39B319-4E40-433F-96A2-31CCC9A59D6A}" destId="{92682FE9-E4BD-4EDB-9DCF-A12FEFA7BF16}" srcOrd="3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4" destOrd="0" presId="urn:microsoft.com/office/officeart/2005/8/layout/process5"/>
    <dgm:cxn modelId="{5BD7B02E-E2C4-4E52-9AE3-F3B1FF6F2E2B}" type="presParOf" srcId="{0F39B319-4E40-433F-96A2-31CCC9A59D6A}" destId="{0B6F092A-44F6-454E-A0DA-8E1149E2961B}" srcOrd="5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6" destOrd="0" presId="urn:microsoft.com/office/officeart/2005/8/layout/process5"/>
    <dgm:cxn modelId="{8328168D-EA58-41FF-8671-579AE408EAC8}" type="presParOf" srcId="{0F39B319-4E40-433F-96A2-31CCC9A59D6A}" destId="{B29BAFA6-752E-49A9-B58F-6909295895F8}" srcOrd="7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8" destOrd="0" presId="urn:microsoft.com/office/officeart/2005/8/layout/process5"/>
    <dgm:cxn modelId="{D95C91D5-F74F-4226-888A-5E465BD359B3}" type="presParOf" srcId="{0F39B319-4E40-433F-96A2-31CCC9A59D6A}" destId="{55C205DE-4D77-413F-BA0F-FC7E9DBFE00C}" srcOrd="9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10AAC51F-8333-4674-A0B5-B428DD929DF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92BBC44B-EA98-4C82-9D93-F7D19571DCE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2BA68AA4-7D2A-4AA9-877D-00862C2F1C6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525C35F4-8AD1-4BD7-9A6E-7EB12B21D98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sz="2400" dirty="0" smtClean="0"/>
            <a:t>Отримання</a:t>
          </a:r>
        </a:p>
        <a:p>
          <a:r>
            <a:rPr lang="uk-UA" sz="2400" dirty="0" smtClean="0"/>
            <a:t>біт відбитку</a:t>
          </a:r>
          <a:endParaRPr lang="uk-UA" sz="2400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dgm:pt modelId="{B5DF8BDF-EAAC-41E2-864E-24946DB7434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5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7D18FB00-03C0-458E-92D5-04292A1BB9B4}" type="parTrans" cxnId="{2D234A5F-4014-4A38-929E-582572D7EEFE}">
      <dgm:prSet/>
      <dgm:spPr/>
      <dgm:t>
        <a:bodyPr/>
        <a:lstStyle/>
        <a:p>
          <a:endParaRPr lang="uk-UA"/>
        </a:p>
      </dgm:t>
    </dgm:pt>
    <dgm:pt modelId="{0422299F-404F-488C-8212-BCAF0FFA27B0}" type="sibTrans" cxnId="{2D234A5F-4014-4A38-929E-582572D7EEFE}">
      <dgm:prSet/>
      <dgm:spPr>
        <a:solidFill>
          <a:schemeClr val="tx1"/>
        </a:solidFill>
      </dgm:spPr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B46BF6C0-0795-4D07-874E-DEB31C02CFCC}" type="pres">
      <dgm:prSet presAssocID="{B5DF8BDF-EAAC-41E2-864E-24946DB74346}" presName="node" presStyleLbl="node1" presStyleIdx="0" presStyleCnt="6" custScaleX="155768" custScaleY="20120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2C0DB88-1CBE-47D5-928C-4B801DD5B9BD}" type="pres">
      <dgm:prSet presAssocID="{0422299F-404F-488C-8212-BCAF0FFA27B0}" presName="sibTrans" presStyleLbl="sibTrans2D1" presStyleIdx="0" presStyleCnt="5" custFlipVert="0" custScaleY="25318"/>
      <dgm:spPr/>
    </dgm:pt>
    <dgm:pt modelId="{01F2071F-4D87-41AD-9425-5286B20AFD6A}" type="pres">
      <dgm:prSet presAssocID="{0422299F-404F-488C-8212-BCAF0FFA27B0}" presName="connectorText" presStyleLbl="sibTrans2D1" presStyleIdx="0" presStyleCnt="5"/>
      <dgm:spPr/>
    </dgm:pt>
    <dgm:pt modelId="{E1C1C121-7738-4887-A956-85F1C32236B0}" type="pres">
      <dgm:prSet presAssocID="{10AAC51F-8333-4674-A0B5-B428DD929DF6}" presName="node" presStyleLbl="node1" presStyleIdx="1" presStyleCnt="6" custScaleX="408846" custScaleY="20539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1" presStyleCnt="5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1" presStyleCnt="5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2" presStyleCnt="6" custScaleX="263464" custScaleY="20903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2" presStyleCnt="5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2" presStyleCnt="5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3" presStyleCnt="6" custScaleX="247207" custScaleY="20846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3" presStyleCnt="5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3" presStyleCnt="5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4" presStyleCnt="6" custScaleX="410142" custScaleY="19922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4" presStyleCnt="5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4" presStyleCnt="5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5" presStyleCnt="6" custScaleX="168444" custScaleY="20091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5E90183A-77CF-453A-9753-ED054740D8CC}" type="presOf" srcId="{0422299F-404F-488C-8212-BCAF0FFA27B0}" destId="{42C0DB88-1CBE-47D5-928C-4B801DD5B9BD}" srcOrd="0" destOrd="0" presId="urn:microsoft.com/office/officeart/2005/8/layout/process5"/>
    <dgm:cxn modelId="{30732663-9166-4F69-B8FD-B561918618D5}" srcId="{742A00E5-2912-4CE0-85CB-BC77E95BE529}" destId="{10AAC51F-8333-4674-A0B5-B428DD929DF6}" srcOrd="1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2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3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2D234A5F-4014-4A38-929E-582572D7EEFE}" srcId="{742A00E5-2912-4CE0-85CB-BC77E95BE529}" destId="{B5DF8BDF-EAAC-41E2-864E-24946DB74346}" srcOrd="0" destOrd="0" parTransId="{7D18FB00-03C0-458E-92D5-04292A1BB9B4}" sibTransId="{0422299F-404F-488C-8212-BCAF0FFA27B0}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4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5" destOrd="0" parTransId="{F818CCE2-085F-4A67-8808-97DA577097EE}" sibTransId="{CA822D6E-F6B9-4438-B072-EE19048FFBF6}"/>
    <dgm:cxn modelId="{2D058020-6F80-40A0-8146-F7385245D1AF}" type="presOf" srcId="{B5DF8BDF-EAAC-41E2-864E-24946DB74346}" destId="{B46BF6C0-0795-4D07-874E-DEB31C02CFCC}" srcOrd="0" destOrd="0" presId="urn:microsoft.com/office/officeart/2005/8/layout/process5"/>
    <dgm:cxn modelId="{981454B6-E3DD-4AC9-BE61-8F76A5F42765}" type="presOf" srcId="{0422299F-404F-488C-8212-BCAF0FFA27B0}" destId="{01F2071F-4D87-41AD-9425-5286B20AFD6A}" srcOrd="1" destOrd="0" presId="urn:microsoft.com/office/officeart/2005/8/layout/process5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8D4956E6-72E6-4E41-BD23-E9A1BDB7F695}" type="presParOf" srcId="{0F39B319-4E40-433F-96A2-31CCC9A59D6A}" destId="{B46BF6C0-0795-4D07-874E-DEB31C02CFCC}" srcOrd="0" destOrd="0" presId="urn:microsoft.com/office/officeart/2005/8/layout/process5"/>
    <dgm:cxn modelId="{DFA74052-0A30-4E3B-B807-362D35E7C8EF}" type="presParOf" srcId="{0F39B319-4E40-433F-96A2-31CCC9A59D6A}" destId="{42C0DB88-1CBE-47D5-928C-4B801DD5B9BD}" srcOrd="1" destOrd="0" presId="urn:microsoft.com/office/officeart/2005/8/layout/process5"/>
    <dgm:cxn modelId="{BAE53AB2-E57D-4ADD-B951-7C63D2430D3E}" type="presParOf" srcId="{42C0DB88-1CBE-47D5-928C-4B801DD5B9BD}" destId="{01F2071F-4D87-41AD-9425-5286B20AFD6A}" srcOrd="0" destOrd="0" presId="urn:microsoft.com/office/officeart/2005/8/layout/process5"/>
    <dgm:cxn modelId="{4B5803F6-1D0F-443C-87CE-CC43C8D23991}" type="presParOf" srcId="{0F39B319-4E40-433F-96A2-31CCC9A59D6A}" destId="{E1C1C121-7738-4887-A956-85F1C32236B0}" srcOrd="2" destOrd="0" presId="urn:microsoft.com/office/officeart/2005/8/layout/process5"/>
    <dgm:cxn modelId="{71925037-93FF-49B3-8E35-46385963783F}" type="presParOf" srcId="{0F39B319-4E40-433F-96A2-31CCC9A59D6A}" destId="{92682FE9-E4BD-4EDB-9DCF-A12FEFA7BF16}" srcOrd="3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4" destOrd="0" presId="urn:microsoft.com/office/officeart/2005/8/layout/process5"/>
    <dgm:cxn modelId="{5BD7B02E-E2C4-4E52-9AE3-F3B1FF6F2E2B}" type="presParOf" srcId="{0F39B319-4E40-433F-96A2-31CCC9A59D6A}" destId="{0B6F092A-44F6-454E-A0DA-8E1149E2961B}" srcOrd="5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6" destOrd="0" presId="urn:microsoft.com/office/officeart/2005/8/layout/process5"/>
    <dgm:cxn modelId="{8328168D-EA58-41FF-8671-579AE408EAC8}" type="presParOf" srcId="{0F39B319-4E40-433F-96A2-31CCC9A59D6A}" destId="{B29BAFA6-752E-49A9-B58F-6909295895F8}" srcOrd="7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8" destOrd="0" presId="urn:microsoft.com/office/officeart/2005/8/layout/process5"/>
    <dgm:cxn modelId="{D95C91D5-F74F-4226-888A-5E465BD359B3}" type="presParOf" srcId="{0F39B319-4E40-433F-96A2-31CCC9A59D6A}" destId="{55C205DE-4D77-413F-BA0F-FC7E9DBFE00C}" srcOrd="9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>
      <mc:Choice xmlns:a14="http://schemas.microsoft.com/office/drawing/2010/main" Requires="a14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uk-UA" sz="28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uk-UA" sz="2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e>
                  </m:d>
                </m:oMath>
              </a14:m>
              <a:endParaRPr lang="uk-UA" sz="2800" dirty="0"/>
            </a:p>
          </dgm:t>
        </dgm:pt>
      </mc:Choice>
      <mc:Fallback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 </a:t>
              </a:r>
              <a:r>
                <a:rPr lang="uk-UA" sz="2800" i="0" smtClean="0">
                  <a:latin typeface="Cambria Math" panose="02040503050406030204" pitchFamily="18" charset="0"/>
                </a:rPr>
                <a:t>[</a:t>
              </a:r>
              <a:r>
                <a:rPr lang="uk-UA" sz="2800" i="0">
                  <a:latin typeface="Cambria Math" panose="02040503050406030204" pitchFamily="18" charset="0"/>
                </a:rPr>
                <a:t>■8(</a:t>
              </a:r>
              <a:r>
                <a:rPr lang="uk-UA" sz="2800" i="0">
                  <a:latin typeface="Cambria Math" panose="02040503050406030204" pitchFamily="18" charset="0"/>
                </a:rPr>
                <a:t>−1&amp;1@1&amp;−1)]</a:t>
              </a:r>
              <a:endParaRPr lang="uk-UA" sz="2800" dirty="0"/>
            </a:p>
          </dgm:t>
        </dgm:pt>
      </mc:Fallback>
    </mc:AlternateConten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000" dirty="0" smtClean="0"/>
            <a:t>XOR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1" custLinFactNeighborX="-4373" custLinFactNeighborY="-1129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F37A982F-FCDF-4E67-B547-B7D2059D7E8A}" type="presOf" srcId="{AF7AE015-DB12-4580-9681-3939377B1F4D}" destId="{DA9C9DF4-D9A4-463C-B3F9-F1DB319A5D10}" srcOrd="0" destOrd="0" presId="urn:microsoft.com/office/officeart/2005/8/layout/process1"/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9E8BBF1E-317B-487E-8B39-B73CEF573CC5}" type="presOf" srcId="{51BEC383-338F-442E-B657-9BDC64D72049}" destId="{EE68FBC9-4D8C-4015-94C0-E06726B4ACF7}" srcOrd="0" destOrd="0" presId="urn:microsoft.com/office/officeart/2005/8/layout/process1"/>
    <dgm:cxn modelId="{CD3E9A1E-5B54-44DE-8942-5A043F589E20}" type="presParOf" srcId="{DA9C9DF4-D9A4-463C-B3F9-F1DB319A5D10}" destId="{EE68FBC9-4D8C-4015-94C0-E06726B4ACF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>
      <mc:Choice xmlns:a14="http://schemas.microsoft.com/office/drawing/2010/main" Requires="a14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uk-UA" sz="28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uk-UA" sz="2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e>
                  </m:d>
                </m:oMath>
              </a14:m>
              <a:endParaRPr lang="uk-UA" sz="4100" dirty="0"/>
            </a:p>
          </dgm:t>
        </dgm:pt>
      </mc:Choice>
      <mc:Fallback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</a:t>
              </a:r>
              <a:r>
                <a:rPr lang="uk-UA" sz="2800" i="0" smtClean="0">
                  <a:latin typeface="Cambria Math" panose="02040503050406030204" pitchFamily="18" charset="0"/>
                </a:rPr>
                <a:t>[</a:t>
              </a:r>
              <a:r>
                <a:rPr lang="uk-UA" sz="2800" i="0">
                  <a:latin typeface="Cambria Math" panose="02040503050406030204" pitchFamily="18" charset="0"/>
                </a:rPr>
                <a:t>■8(</a:t>
              </a:r>
              <a:r>
                <a:rPr lang="uk-UA" sz="2800" i="0">
                  <a:latin typeface="Cambria Math" panose="02040503050406030204" pitchFamily="18" charset="0"/>
                </a:rPr>
                <a:t>−1&amp;1@1&amp;−1)]</a:t>
              </a:r>
              <a:endParaRPr lang="uk-UA" sz="4100" dirty="0"/>
            </a:p>
          </dgm:t>
        </dgm:pt>
      </mc:Fallback>
    </mc:AlternateConten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F6C0-0795-4D07-874E-DEB31C02CFCC}">
      <dsp:nvSpPr>
        <dsp:cNvPr id="0" name=""/>
        <dsp:cNvSpPr/>
      </dsp:nvSpPr>
      <dsp:spPr>
        <a:xfrm>
          <a:off x="845" y="413398"/>
          <a:ext cx="2091075" cy="16205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Зображення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uk-UA" sz="1500" kern="1200" dirty="0"/>
        </a:p>
      </dsp:txBody>
      <dsp:txXfrm>
        <a:off x="48311" y="460864"/>
        <a:ext cx="1996143" cy="1525665"/>
      </dsp:txXfrm>
    </dsp:sp>
    <dsp:sp modelId="{42C0DB88-1CBE-47D5-928C-4B801DD5B9BD}">
      <dsp:nvSpPr>
        <dsp:cNvPr id="0" name=""/>
        <dsp:cNvSpPr/>
      </dsp:nvSpPr>
      <dsp:spPr>
        <a:xfrm>
          <a:off x="2210055" y="1181552"/>
          <a:ext cx="284595" cy="842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2210055" y="1198410"/>
        <a:ext cx="259308" cy="50573"/>
      </dsp:txXfrm>
    </dsp:sp>
    <dsp:sp modelId="{E1C1C121-7738-4887-A956-85F1C32236B0}">
      <dsp:nvSpPr>
        <dsp:cNvPr id="0" name=""/>
        <dsp:cNvSpPr/>
      </dsp:nvSpPr>
      <dsp:spPr>
        <a:xfrm>
          <a:off x="2628893" y="396532"/>
          <a:ext cx="5488470" cy="165432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Перетворення </a:t>
          </a:r>
          <a:r>
            <a:rPr lang="uk-UA" sz="2400" kern="1200" dirty="0" err="1" smtClean="0"/>
            <a:t>Радона</a:t>
          </a:r>
          <a:endParaRPr lang="uk-UA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i="1" kern="1200" smtClean="0">
                    <a:latin typeface="Cambria Math" panose="02040503050406030204" pitchFamily="18" charset="0"/>
                  </a:rPr>
                  <m:t>𝑔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𝜃</m:t>
                    </m:r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nary>
                  <m:naryPr>
                    <m:limLoc m:val="subSup"/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uk-UA" sz="1500" i="1" kern="1200">
                        <a:latin typeface="Cambria Math" panose="02040503050406030204" pitchFamily="18" charset="0"/>
                      </a:rPr>
                      <m:t>−∞</m:t>
                    </m:r>
                  </m:sub>
                  <m:sup>
                    <m:r>
                      <a:rPr lang="uk-UA" sz="1500" i="1" kern="1200">
                        <a:latin typeface="Cambria Math" panose="02040503050406030204" pitchFamily="18" charset="0"/>
                      </a:rPr>
                      <m:t>∞</m:t>
                    </m:r>
                  </m:sup>
                  <m:e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500" kern="12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uk-UA" sz="1500" i="1" kern="120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 kern="120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𝑦𝑠𝑖𝑛</m:t>
                            </m:r>
                            <m:d>
                              <m:d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e>
                </m:nary>
              </m:oMath>
            </m:oMathPara>
          </a14:m>
          <a:endParaRPr lang="uk-UA" sz="1500" kern="1200" dirty="0"/>
        </a:p>
      </dsp:txBody>
      <dsp:txXfrm>
        <a:off x="2677347" y="444986"/>
        <a:ext cx="5391562" cy="1557421"/>
      </dsp:txXfrm>
    </dsp:sp>
    <dsp:sp modelId="{92682FE9-E4BD-4EDB-9DCF-A12FEFA7BF16}">
      <dsp:nvSpPr>
        <dsp:cNvPr id="0" name=""/>
        <dsp:cNvSpPr/>
      </dsp:nvSpPr>
      <dsp:spPr>
        <a:xfrm>
          <a:off x="8250872" y="1194962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8250872" y="1206456"/>
        <a:ext cx="236603" cy="34481"/>
      </dsp:txXfrm>
    </dsp:sp>
    <dsp:sp modelId="{B27D0FEA-065D-43D5-A8E4-7B6365BAC0AD}">
      <dsp:nvSpPr>
        <dsp:cNvPr id="0" name=""/>
        <dsp:cNvSpPr/>
      </dsp:nvSpPr>
      <dsp:spPr>
        <a:xfrm>
          <a:off x="8654335" y="381861"/>
          <a:ext cx="3536818" cy="168367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Автокореляція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uk-UA" sz="1500" i="1" kern="1200" smtClean="0">
                    <a:latin typeface="Cambria Math" panose="02040503050406030204" pitchFamily="18" charset="0"/>
                  </a:rPr>
                  <m:t>𝑐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uk-UA" sz="1500" i="1" kern="12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uk-UA" sz="15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uk-UA" sz="1500" i="1" kern="1200">
                        <a:latin typeface="Cambria Math" panose="02040503050406030204" pitchFamily="18" charset="0"/>
                      </a:rPr>
                      <m:t>𝜃</m:t>
                    </m:r>
                  </m:e>
                </m:d>
                <m:r>
                  <a:rPr lang="uk-UA" sz="1500" i="1" kern="120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fPr>
                  <m:num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num>
                  <m:den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den>
                </m:f>
              </m:oMath>
            </m:oMathPara>
          </a14:m>
          <a:endParaRPr lang="uk-UA" sz="1500" kern="1200" dirty="0"/>
        </a:p>
      </dsp:txBody>
      <dsp:txXfrm>
        <a:off x="8703648" y="431174"/>
        <a:ext cx="3438192" cy="1585046"/>
      </dsp:txXfrm>
    </dsp:sp>
    <dsp:sp modelId="{0B6F092A-44F6-454E-A0DA-8E1149E2961B}">
      <dsp:nvSpPr>
        <dsp:cNvPr id="0" name=""/>
        <dsp:cNvSpPr/>
      </dsp:nvSpPr>
      <dsp:spPr>
        <a:xfrm rot="5231035">
          <a:off x="10349889" y="2297230"/>
          <a:ext cx="254151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600" kern="1200"/>
        </a:p>
      </dsp:txBody>
      <dsp:txXfrm rot="-5400000">
        <a:off x="10459300" y="2198900"/>
        <a:ext cx="34481" cy="236910"/>
      </dsp:txXfrm>
    </dsp:sp>
    <dsp:sp modelId="{89F17977-12A9-4ED1-9B62-15CC332D38E8}">
      <dsp:nvSpPr>
        <dsp:cNvPr id="0" name=""/>
        <dsp:cNvSpPr/>
      </dsp:nvSpPr>
      <dsp:spPr>
        <a:xfrm>
          <a:off x="8872574" y="2602505"/>
          <a:ext cx="3318580" cy="167907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Log </a:t>
          </a:r>
          <a:r>
            <a:rPr lang="en-US" sz="2400" kern="1200" dirty="0" smtClean="0"/>
            <a:t>Mapping</a:t>
          </a:r>
          <a:endParaRPr lang="uk-UA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̃"/>
                    <m:ctrlPr>
                      <a:rPr lang="uk-UA" sz="12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uk-UA" sz="1200" i="1" kern="1200">
                        <a:latin typeface="Cambria Math" panose="02040503050406030204" pitchFamily="18" charset="0"/>
                      </a:rPr>
                      <m:t>с′</m:t>
                    </m:r>
                  </m:e>
                </m:acc>
                <m:r>
                  <a:rPr lang="uk-UA" sz="1200" i="1" kern="1200">
                    <a:latin typeface="Cambria Math" panose="02040503050406030204" pitchFamily="18" charset="0"/>
                  </a:rPr>
                  <m:t>(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𝜇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,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𝜃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)=</m:t>
                </m:r>
                <m:func>
                  <m:funcPr>
                    <m:ctrlPr>
                      <a:rPr lang="uk-UA" sz="1200" i="1" kern="1200">
                        <a:latin typeface="Cambria Math" panose="02040503050406030204" pitchFamily="18" charset="0"/>
                      </a:rPr>
                    </m:ctrlPr>
                  </m:funcPr>
                  <m:fName>
                    <m:sSub>
                      <m:sSubPr>
                        <m:ctrlPr>
                          <a:rPr lang="uk-UA" sz="12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uk-UA" sz="1200" i="1" kern="12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kern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00" kern="1200">
                                <a:latin typeface="Cambria Math" panose="02040503050406030204" pitchFamily="18" charset="0"/>
                              </a:rPr>
                              <m:t>k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200" kern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 kern="120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fName>
                  <m:e>
                    <m:r>
                      <a:rPr lang="uk-UA" sz="1200" i="1" kern="1200">
                        <a:latin typeface="Cambria Math" panose="02040503050406030204" pitchFamily="18" charset="0"/>
                      </a:rPr>
                      <m:t>(1+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∗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))</m:t>
                    </m:r>
                  </m:e>
                </m:func>
              </m:oMath>
            </m:oMathPara>
          </a14:m>
          <a:endParaRPr lang="uk-UA" sz="1200" kern="1200" dirty="0"/>
        </a:p>
      </dsp:txBody>
      <dsp:txXfrm>
        <a:off x="8921752" y="2651683"/>
        <a:ext cx="3220224" cy="1580717"/>
      </dsp:txXfrm>
    </dsp:sp>
    <dsp:sp modelId="{B29BAFA6-752E-49A9-B58F-6909295895F8}">
      <dsp:nvSpPr>
        <dsp:cNvPr id="0" name=""/>
        <dsp:cNvSpPr/>
      </dsp:nvSpPr>
      <dsp:spPr>
        <a:xfrm rot="10800000">
          <a:off x="8485220" y="3413307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8502461" y="3424801"/>
        <a:ext cx="236603" cy="34481"/>
      </dsp:txXfrm>
    </dsp:sp>
    <dsp:sp modelId="{370C5FCF-D99E-4127-A9B0-66B2B67E4C93}">
      <dsp:nvSpPr>
        <dsp:cNvPr id="0" name=""/>
        <dsp:cNvSpPr/>
      </dsp:nvSpPr>
      <dsp:spPr>
        <a:xfrm>
          <a:off x="2829734" y="2639697"/>
          <a:ext cx="5505867" cy="160468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Перетворення </a:t>
          </a:r>
          <a:r>
            <a:rPr lang="uk-UA" sz="2400" kern="1200" dirty="0" smtClean="0"/>
            <a:t>Фур’є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̌"/>
                    <m:ctrlPr>
                      <a:rPr lang="uk-UA" sz="15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𝐶</m:t>
                    </m:r>
                  </m:e>
                </m:acc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500" i="1" kern="12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nary>
                  <m:naryPr>
                    <m:limLoc m:val="subSup"/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en-US" sz="1500" i="1" kern="120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1500" i="1" kern="1200">
                        <a:latin typeface="Cambria Math" panose="02040503050406030204" pitchFamily="18" charset="0"/>
                      </a:rPr>
                      <m:t>𝜋</m:t>
                    </m:r>
                  </m:sup>
                  <m:e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sz="1500" kern="120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e>
                              <m:sup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b>
                              <m:sSub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e>
                </m:nary>
                <m:r>
                  <a:rPr lang="en-US" sz="1500" i="1" kern="1200">
                    <a:latin typeface="Cambria Math" panose="02040503050406030204" pitchFamily="18" charset="0"/>
                  </a:rPr>
                  <m:t> 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𝑑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𝜇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𝑑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𝜃</m:t>
                </m:r>
                <m:r>
                  <a:rPr lang="en-US" sz="1500" b="0" i="0" kern="1200" smtClean="0">
                    <a:latin typeface="Cambria Math" panose="02040503050406030204" pitchFamily="18" charset="0"/>
                  </a:rPr>
                  <m:t> </m:t>
                </m:r>
              </m:oMath>
            </m:oMathPara>
          </a14:m>
          <a:endParaRPr lang="uk-UA" sz="1500" kern="1200" dirty="0"/>
        </a:p>
      </dsp:txBody>
      <dsp:txXfrm>
        <a:off x="2876734" y="2686697"/>
        <a:ext cx="5411867" cy="1510689"/>
      </dsp:txXfrm>
    </dsp:sp>
    <dsp:sp modelId="{55C205DE-4D77-413F-BA0F-FC7E9DBFE00C}">
      <dsp:nvSpPr>
        <dsp:cNvPr id="0" name=""/>
        <dsp:cNvSpPr/>
      </dsp:nvSpPr>
      <dsp:spPr>
        <a:xfrm rot="10800000">
          <a:off x="2442380" y="3413307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459621" y="3424801"/>
        <a:ext cx="236603" cy="34481"/>
      </dsp:txXfrm>
    </dsp:sp>
    <dsp:sp modelId="{B6ABC2CA-D2E5-49FE-9A92-2F85221B0FC3}">
      <dsp:nvSpPr>
        <dsp:cNvPr id="0" name=""/>
        <dsp:cNvSpPr/>
      </dsp:nvSpPr>
      <dsp:spPr>
        <a:xfrm>
          <a:off x="31520" y="2632915"/>
          <a:ext cx="2261242" cy="161825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Отримання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біт відбитку</a:t>
          </a:r>
          <a:endParaRPr lang="uk-UA" sz="2400" kern="1200" dirty="0"/>
        </a:p>
      </dsp:txBody>
      <dsp:txXfrm>
        <a:off x="78917" y="2680312"/>
        <a:ext cx="2166448" cy="1523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1209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800" kern="1200" dirty="0" smtClean="0"/>
            <a:t>Фільтр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uk-UA" sz="28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  <m:ctrlPr>
                        <a:rPr lang="uk-UA" sz="2800" i="1" kern="120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m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mr>
                  </m:m>
                </m:e>
              </m:d>
            </m:oMath>
          </a14:m>
          <a:endParaRPr lang="uk-UA" sz="2800" kern="1200" dirty="0"/>
        </a:p>
      </dsp:txBody>
      <dsp:txXfrm>
        <a:off x="46525" y="461549"/>
        <a:ext cx="2488029" cy="1456564"/>
      </dsp:txXfrm>
    </dsp:sp>
    <dsp:sp modelId="{07C30667-3B68-486D-8E6F-0DA5C93BB6B8}">
      <dsp:nvSpPr>
        <dsp:cNvPr id="0" name=""/>
        <dsp:cNvSpPr/>
      </dsp:nvSpPr>
      <dsp:spPr>
        <a:xfrm flipV="1">
          <a:off x="2904496" y="1134319"/>
          <a:ext cx="413155" cy="11102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904496" y="1156524"/>
        <a:ext cx="379848" cy="66614"/>
      </dsp:txXfrm>
    </dsp:sp>
    <dsp:sp modelId="{6D5C3FA4-02DE-4D1C-9DD4-3B76A68DF3B8}">
      <dsp:nvSpPr>
        <dsp:cNvPr id="0" name=""/>
        <dsp:cNvSpPr/>
      </dsp:nvSpPr>
      <dsp:spPr>
        <a:xfrm>
          <a:off x="3611334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Threshold (</a:t>
          </a:r>
          <a:r>
            <a:rPr lang="uk-UA" sz="2900" kern="1200" dirty="0" smtClean="0"/>
            <a:t>Заміна на 1</a:t>
          </a:r>
          <a:r>
            <a:rPr lang="en-US" sz="2900" kern="1200" dirty="0" smtClean="0"/>
            <a:t>/0)</a:t>
          </a:r>
          <a:endParaRPr lang="uk-UA" sz="2900" kern="1200" dirty="0"/>
        </a:p>
      </dsp:txBody>
      <dsp:txXfrm>
        <a:off x="3656650" y="461549"/>
        <a:ext cx="2488029" cy="1456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0" y="0"/>
          <a:ext cx="1955800" cy="11734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XOR</a:t>
          </a:r>
        </a:p>
      </dsp:txBody>
      <dsp:txXfrm>
        <a:off x="34370" y="34370"/>
        <a:ext cx="1887060" cy="11047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4220" y="400087"/>
          <a:ext cx="2569769" cy="154186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800" kern="1200" dirty="0" smtClean="0"/>
            <a:t>Фільтр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uk-UA" sz="28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  <m:ctrlPr>
                        <a:rPr lang="uk-UA" sz="2800" i="1" kern="120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m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mr>
                  </m:m>
                </m:e>
              </m:d>
            </m:oMath>
          </a14:m>
          <a:endParaRPr lang="uk-UA" sz="4100" kern="1200" dirty="0"/>
        </a:p>
      </dsp:txBody>
      <dsp:txXfrm>
        <a:off x="49380" y="445247"/>
        <a:ext cx="2479449" cy="1451541"/>
      </dsp:txXfrm>
    </dsp:sp>
    <dsp:sp modelId="{07C30667-3B68-486D-8E6F-0DA5C93BB6B8}">
      <dsp:nvSpPr>
        <dsp:cNvPr id="0" name=""/>
        <dsp:cNvSpPr/>
      </dsp:nvSpPr>
      <dsp:spPr>
        <a:xfrm flipV="1">
          <a:off x="2897496" y="1115697"/>
          <a:ext cx="411731" cy="11064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897496" y="1137825"/>
        <a:ext cx="378538" cy="66386"/>
      </dsp:txXfrm>
    </dsp:sp>
    <dsp:sp modelId="{6D5C3FA4-02DE-4D1C-9DD4-3B76A68DF3B8}">
      <dsp:nvSpPr>
        <dsp:cNvPr id="0" name=""/>
        <dsp:cNvSpPr/>
      </dsp:nvSpPr>
      <dsp:spPr>
        <a:xfrm>
          <a:off x="3601897" y="400087"/>
          <a:ext cx="2569769" cy="154186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Threshold</a:t>
          </a:r>
          <a:endParaRPr lang="uk-UA" sz="4200" kern="1200" dirty="0"/>
        </a:p>
      </dsp:txBody>
      <dsp:txXfrm>
        <a:off x="3647057" y="445247"/>
        <a:ext cx="2479449" cy="1451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34717-DC00-4157-ACB8-2FB0944511EC}" type="datetimeFigureOut">
              <a:rPr lang="ru-RU" smtClean="0"/>
              <a:t>23.05.2018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8D800-821D-4523-B321-40EC499B7E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96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2C9F-5607-4EC1-A176-88799C91704C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958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6D96-B67B-4176-AB6B-B3CFCC8984F5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48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1EFB-3826-4F69-9187-1AF80E1434D3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26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8CEF-1244-46D7-9E43-1E291898E1F4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46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14C72-3686-4C01-AE83-99DD4C4DEAA7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702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D232-B59A-40B2-AA20-AE9599A061DD}" type="datetime1">
              <a:rPr lang="uk-UA" smtClean="0"/>
              <a:t>23.05.2018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75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46F3-CE88-4C35-BB18-FE485B5CA260}" type="datetime1">
              <a:rPr lang="uk-UA" smtClean="0"/>
              <a:t>23.05.2018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210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97C2-171A-41EE-977C-B71BDD6BE932}" type="datetime1">
              <a:rPr lang="uk-UA" smtClean="0"/>
              <a:t>23.05.2018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0F52-5AC3-471A-AED0-B525AA332701}" type="datetime1">
              <a:rPr lang="uk-UA" smtClean="0"/>
              <a:t>23.05.2018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760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42E-0058-4CCB-9E03-66C82DD3B52A}" type="datetime1">
              <a:rPr lang="uk-UA" smtClean="0"/>
              <a:t>23.05.2018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8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7754-8787-4312-845C-034525B4EB1E}" type="datetime1">
              <a:rPr lang="uk-UA" smtClean="0"/>
              <a:t>23.05.2018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78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4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844EB-1D35-4930-8273-19A9030B3460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2"/>
                </a:solidFill>
              </a:defRPr>
            </a:lvl1pPr>
          </a:lstStyle>
          <a:p>
            <a:fld id="{1278B2DA-0916-4F71-A0B1-DAAA2CEBF2EA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97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1.png"/><Relationship Id="rId18" Type="http://schemas.microsoft.com/office/2007/relationships/diagramDrawing" Target="../diagrams/drawing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12" Type="http://schemas.microsoft.com/office/2007/relationships/diagramDrawing" Target="../diagrams/drawing3.xml"/><Relationship Id="rId17" Type="http://schemas.openxmlformats.org/officeDocument/2006/relationships/diagramColors" Target="../diagrams/colors4.xml"/><Relationship Id="rId2" Type="http://schemas.openxmlformats.org/officeDocument/2006/relationships/diagramData" Target="../diagrams/data3.xml"/><Relationship Id="rId16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Colors" Target="../diagrams/colors3.xml"/><Relationship Id="rId5" Type="http://schemas.openxmlformats.org/officeDocument/2006/relationships/diagramColors" Target="../diagrams/colors2.xml"/><Relationship Id="rId15" Type="http://schemas.openxmlformats.org/officeDocument/2006/relationships/diagramLayout" Target="../diagrams/layout4.xml"/><Relationship Id="rId10" Type="http://schemas.openxmlformats.org/officeDocument/2006/relationships/diagramQuickStyle" Target="../diagrams/quickStyle3.xml"/><Relationship Id="rId19" Type="http://schemas.openxmlformats.org/officeDocument/2006/relationships/diagramData" Target="../diagrams/data7.xml"/><Relationship Id="rId4" Type="http://schemas.openxmlformats.org/officeDocument/2006/relationships/diagramQuickStyle" Target="../diagrams/quickStyle2.xml"/><Relationship Id="rId9" Type="http://schemas.openxmlformats.org/officeDocument/2006/relationships/diagramLayout" Target="../diagrams/layout3.xml"/><Relationship Id="rId1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532" y="247531"/>
            <a:ext cx="10739789" cy="2882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sz="4800" dirty="0" smtClean="0"/>
              <a:t>Автоматизована </a:t>
            </a:r>
            <a:r>
              <a:rPr lang="uk-UA" sz="4800" dirty="0"/>
              <a:t>система </a:t>
            </a:r>
            <a:r>
              <a:rPr lang="uk-UA" sz="4800" dirty="0" smtClean="0"/>
              <a:t>пошуку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uk-UA" sz="4800" dirty="0" smtClean="0"/>
              <a:t>дублікатів зображень</a:t>
            </a:r>
            <a:r>
              <a:rPr lang="en-US" sz="4800" dirty="0" smtClean="0"/>
              <a:t/>
            </a:r>
            <a:br>
              <a:rPr lang="en-US" sz="4800" dirty="0" smtClean="0"/>
            </a:br>
            <a:endParaRPr lang="uk-UA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10376079" cy="1655762"/>
          </a:xfrm>
        </p:spPr>
        <p:txBody>
          <a:bodyPr/>
          <a:lstStyle/>
          <a:p>
            <a:pPr algn="r"/>
            <a:r>
              <a:rPr lang="uk-UA" dirty="0" smtClean="0"/>
              <a:t>Виконав: Волк І. М.</a:t>
            </a:r>
            <a:endParaRPr lang="en-US" dirty="0" smtClean="0"/>
          </a:p>
          <a:p>
            <a:pPr algn="r"/>
            <a:r>
              <a:rPr lang="uk-UA" dirty="0" smtClean="0"/>
              <a:t>Керівник: асистент </a:t>
            </a:r>
            <a:r>
              <a:rPr lang="uk-UA" dirty="0" err="1" smtClean="0"/>
              <a:t>Дрозденко</a:t>
            </a:r>
            <a:r>
              <a:rPr lang="uk-UA" dirty="0" smtClean="0"/>
              <a:t> О. М</a:t>
            </a:r>
            <a:r>
              <a:rPr lang="uk-UA" dirty="0" smtClean="0"/>
              <a:t>.</a:t>
            </a:r>
            <a:endParaRPr lang="en-US" dirty="0" smtClean="0"/>
          </a:p>
          <a:p>
            <a:pPr algn="r"/>
            <a:r>
              <a:rPr lang="uk-UA" dirty="0" smtClean="0"/>
              <a:t>Консультант зі спеціальних питань: </a:t>
            </a:r>
            <a:r>
              <a:rPr lang="uk-UA" dirty="0" err="1" smtClean="0"/>
              <a:t>Мальчиков</a:t>
            </a:r>
            <a:r>
              <a:rPr lang="uk-UA" dirty="0" smtClean="0"/>
              <a:t> В.В.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93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 роботи алгоритму</a:t>
            </a:r>
            <a:endParaRPr lang="uk-U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1419"/>
            <a:ext cx="4857750" cy="3124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10</a:t>
            </a:fld>
            <a:endParaRPr lang="uk-UA"/>
          </a:p>
        </p:txBody>
      </p:sp>
      <p:sp>
        <p:nvSpPr>
          <p:cNvPr id="6" name="Right Arrow 5"/>
          <p:cNvSpPr/>
          <p:nvPr/>
        </p:nvSpPr>
        <p:spPr>
          <a:xfrm>
            <a:off x="5799909" y="3174274"/>
            <a:ext cx="2416628" cy="16328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496" y="2778714"/>
            <a:ext cx="2819909" cy="24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3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</a:t>
            </a:r>
            <a:r>
              <a:rPr lang="uk-UA" dirty="0" smtClean="0"/>
              <a:t>роботи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590" y="1930400"/>
            <a:ext cx="9168819" cy="49276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986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</a:t>
            </a:r>
            <a:r>
              <a:rPr lang="uk-UA" dirty="0" smtClean="0"/>
              <a:t>– приклад з життя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87" y="1825624"/>
            <a:ext cx="9558825" cy="503237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52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– </a:t>
            </a:r>
            <a:r>
              <a:rPr lang="en-US" dirty="0" smtClean="0"/>
              <a:t>true negative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13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1859213"/>
            <a:ext cx="9644229" cy="49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Висновки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4895851"/>
          </a:xfrm>
        </p:spPr>
        <p:txBody>
          <a:bodyPr>
            <a:normAutofit/>
          </a:bodyPr>
          <a:lstStyle/>
          <a:p>
            <a:r>
              <a:rPr lang="uk-UA" dirty="0" smtClean="0"/>
              <a:t>На основі аналізу методів було виявлено, що для задачі пошуку схожих зображень на персональному комп’ютері найбільше підходять методи на основі відбитка</a:t>
            </a:r>
          </a:p>
          <a:p>
            <a:r>
              <a:rPr lang="uk-UA" dirty="0" smtClean="0"/>
              <a:t>Було реалізовано один з методів– на основі перетворення </a:t>
            </a:r>
            <a:r>
              <a:rPr lang="uk-UA" dirty="0" err="1" smtClean="0"/>
              <a:t>Радона</a:t>
            </a:r>
            <a:r>
              <a:rPr lang="uk-UA" dirty="0" smtClean="0"/>
              <a:t>. Відбиток є стійким до використання фільтрів, незначних афінних перетворень або змін зображення. </a:t>
            </a:r>
          </a:p>
          <a:p>
            <a:r>
              <a:rPr lang="uk-UA" dirty="0" smtClean="0"/>
              <a:t>Було розроблено автоматизовану систему, яка використовує обраний метод</a:t>
            </a:r>
            <a:r>
              <a:rPr lang="uk-UA" dirty="0" smtClean="0"/>
              <a:t>.</a:t>
            </a:r>
          </a:p>
          <a:p>
            <a:r>
              <a:rPr lang="uk-UA" dirty="0" smtClean="0"/>
              <a:t>Виявлено, що для отримання кращих результатів необхідні більш складні методи.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7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Шляхи покращення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4958"/>
            <a:ext cx="10515600" cy="3508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sz="3200" dirty="0" smtClean="0"/>
              <a:t>Додавання нових способів введення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Покращення алгоритму отримання </a:t>
            </a:r>
            <a:r>
              <a:rPr lang="uk-UA" sz="3200" dirty="0" smtClean="0"/>
              <a:t>відбитка, </a:t>
            </a:r>
            <a:r>
              <a:rPr lang="uk-UA" sz="3200" dirty="0" smtClean="0"/>
              <a:t>комбінування різних методів.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Централізоване збереження звітів сканування.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Синхронізація між різними приладами.</a:t>
            </a:r>
            <a:endParaRPr lang="uk-UA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1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56" y="2349500"/>
            <a:ext cx="5475287" cy="285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6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uk-UA" sz="4400" dirty="0" smtClean="0"/>
              <a:t>Актуальність роботи</a:t>
            </a:r>
            <a:endParaRPr lang="uk-UA" sz="44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838200" y="1455313"/>
            <a:ext cx="11049000" cy="472165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Полегшення пошуку і перегляду зображень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Видалення зображень – проміжних результатів обробки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Звільнення жорсткого диска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Запобігання збереженню однакових зображень з Інтернет</a:t>
            </a:r>
            <a:endParaRPr lang="uk-UA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23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Постановка задачі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827"/>
            <a:ext cx="10515600" cy="493260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uk-UA" b="1" u="sng" dirty="0" smtClean="0"/>
              <a:t>Мета роботи:</a:t>
            </a:r>
            <a:r>
              <a:rPr lang="uk-UA" dirty="0" smtClean="0"/>
              <a:t> створення автоматизованої системи виявлення схожих зображень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uk-UA" b="1" u="sng" dirty="0" smtClean="0"/>
              <a:t>Вимоги до системи:</a:t>
            </a:r>
            <a:endParaRPr lang="uk-UA" b="1" u="sng" dirty="0"/>
          </a:p>
          <a:p>
            <a:pPr algn="just">
              <a:lnSpc>
                <a:spcPct val="100000"/>
              </a:lnSpc>
            </a:pPr>
            <a:r>
              <a:rPr lang="uk-UA" dirty="0"/>
              <a:t>С</a:t>
            </a:r>
            <a:r>
              <a:rPr lang="uk-UA" dirty="0" smtClean="0"/>
              <a:t>истема має працювати на персональному комп’ютері</a:t>
            </a:r>
          </a:p>
          <a:p>
            <a:pPr algn="just">
              <a:lnSpc>
                <a:spcPct val="100000"/>
              </a:lnSpc>
            </a:pPr>
            <a:r>
              <a:rPr lang="uk-UA" dirty="0" smtClean="0"/>
              <a:t>Вхідні дані – зображення в форматі </a:t>
            </a:r>
            <a:r>
              <a:rPr lang="en-US" dirty="0" smtClean="0"/>
              <a:t>JPEG/PNG</a:t>
            </a:r>
            <a:endParaRPr lang="uk-UA" dirty="0" smtClean="0"/>
          </a:p>
          <a:p>
            <a:pPr algn="just">
              <a:lnSpc>
                <a:spcPct val="100000"/>
              </a:lnSpc>
            </a:pPr>
            <a:r>
              <a:rPr lang="uk-UA" dirty="0" smtClean="0"/>
              <a:t>Детектування зображень із відмінностями (зсув, поворот, масштабування, фільтри, додані об</a:t>
            </a:r>
            <a:r>
              <a:rPr lang="en-US" dirty="0" smtClean="0"/>
              <a:t>’</a:t>
            </a:r>
            <a:r>
              <a:rPr lang="uk-UA" dirty="0" err="1" smtClean="0"/>
              <a:t>єкти</a:t>
            </a:r>
            <a:r>
              <a:rPr lang="uk-UA" dirty="0" smtClean="0"/>
              <a:t>, …)</a:t>
            </a:r>
          </a:p>
          <a:p>
            <a:pPr algn="just">
              <a:lnSpc>
                <a:spcPct val="100000"/>
              </a:lnSpc>
            </a:pPr>
            <a:r>
              <a:rPr lang="uk-UA" dirty="0" smtClean="0"/>
              <a:t>Надання користувачеві степеня подібності зображень для прийняття остаточного рішення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95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Існуючі системи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Tineye</a:t>
            </a:r>
            <a:endParaRPr lang="uk-UA" dirty="0" smtClean="0"/>
          </a:p>
          <a:p>
            <a:endParaRPr lang="en-US" dirty="0" smtClean="0"/>
          </a:p>
          <a:p>
            <a:r>
              <a:rPr lang="en-US" dirty="0" smtClean="0"/>
              <a:t>Dup Detector (</a:t>
            </a:r>
            <a:r>
              <a:rPr lang="en-US" dirty="0" err="1" smtClean="0"/>
              <a:t>Keronsoft</a:t>
            </a:r>
            <a:r>
              <a:rPr lang="en-US" dirty="0" smtClean="0"/>
              <a:t>)</a:t>
            </a:r>
            <a:endParaRPr lang="uk-UA" dirty="0" smtClean="0"/>
          </a:p>
          <a:p>
            <a:endParaRPr lang="en-US" dirty="0" smtClean="0"/>
          </a:p>
          <a:p>
            <a:r>
              <a:rPr lang="en-US" dirty="0" smtClean="0"/>
              <a:t>Image Comparer (Bolide Software)</a:t>
            </a:r>
            <a:endParaRPr lang="uk-UA" dirty="0" smtClean="0"/>
          </a:p>
          <a:p>
            <a:endParaRPr lang="uk-UA" dirty="0" smtClean="0"/>
          </a:p>
          <a:p>
            <a:r>
              <a:rPr lang="en-US" dirty="0"/>
              <a:t>Google image </a:t>
            </a:r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4</a:t>
            </a:fld>
            <a:endParaRPr lang="uk-U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81" y="4718833"/>
            <a:ext cx="403860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s://tineye.com/images/nav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609" y="1592262"/>
            <a:ext cx="2891678" cy="9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bolidesoft.com/images/ic_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06" y="3762978"/>
            <a:ext cx="33337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Порівняння існуючих систем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584322"/>
              </p:ext>
            </p:extLst>
          </p:nvPr>
        </p:nvGraphicFramePr>
        <p:xfrm>
          <a:off x="2" y="1862667"/>
          <a:ext cx="12191999" cy="5158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6749"/>
                <a:gridCol w="1508996"/>
                <a:gridCol w="2503562"/>
                <a:gridCol w="2053359"/>
                <a:gridCol w="2439333"/>
              </a:tblGrid>
              <a:tr h="14823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Програмний продукт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в мережі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на персональному комп’ютері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Стійкий до </a:t>
                      </a:r>
                      <a:r>
                        <a:rPr lang="uk-UA" sz="2400" dirty="0" smtClean="0">
                          <a:effectLst/>
                        </a:rPr>
                        <a:t>перетворень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Виведення всіх схожих </a:t>
                      </a:r>
                      <a:r>
                        <a:rPr lang="uk-UA" sz="2400" dirty="0" smtClean="0">
                          <a:effectLst/>
                        </a:rPr>
                        <a:t>зображень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05759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Tineye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Платна</a:t>
                      </a:r>
                      <a:r>
                        <a:rPr lang="uk-UA" sz="1400" dirty="0" smtClean="0">
                          <a:effectLst/>
                        </a:rPr>
                        <a:t> можливість створення</a:t>
                      </a:r>
                      <a:r>
                        <a:rPr lang="uk-UA" sz="1400" baseline="0" dirty="0" smtClean="0">
                          <a:effectLst/>
                        </a:rPr>
                        <a:t> персональної колекції в хмарному сховищі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Google image search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92219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Dup Detector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Image Comparer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01253" y="6492875"/>
            <a:ext cx="2743200" cy="365125"/>
          </a:xfrm>
        </p:spPr>
        <p:txBody>
          <a:bodyPr/>
          <a:lstStyle/>
          <a:p>
            <a:fld id="{1278B2DA-0916-4F71-A0B1-DAAA2CEBF2EA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51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Технології пошуку</a:t>
            </a:r>
            <a:endParaRPr lang="uk-U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118169"/>
              </p:ext>
            </p:extLst>
          </p:nvPr>
        </p:nvGraphicFramePr>
        <p:xfrm>
          <a:off x="0" y="1690688"/>
          <a:ext cx="12192000" cy="4511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8856"/>
                <a:gridCol w="2535432"/>
                <a:gridCol w="3218856"/>
                <a:gridCol w="3218856"/>
              </a:tblGrid>
              <a:tr h="278410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dirty="0" smtClean="0">
                          <a:effectLst/>
                        </a:rPr>
                        <a:t>Технологія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Вимагає </a:t>
                      </a:r>
                      <a:r>
                        <a:rPr lang="uk-UA" sz="2400" dirty="0" smtClean="0">
                          <a:effectLst/>
                        </a:rPr>
                        <a:t>підготовки зображення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Кількість</a:t>
                      </a:r>
                      <a:r>
                        <a:rPr lang="uk-UA" sz="24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false-positives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Визначення схожими різних зображень</a:t>
                      </a:r>
                      <a:r>
                        <a:rPr lang="uk-UA" sz="24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з схожим вмістом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9000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Watermarking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8275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Content-based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-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657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Схема системи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931" y="1892199"/>
            <a:ext cx="8720138" cy="4965801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62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Алгоритм отримання відбитку</a:t>
            </a:r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Content Placeholder 1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1352698"/>
                  </p:ext>
                </p:extLst>
              </p:nvPr>
            </p:nvGraphicFramePr>
            <p:xfrm>
              <a:off x="0" y="1815738"/>
              <a:ext cx="12192000" cy="4663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8" name="Content Placeholder 1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1352698"/>
                  </p:ext>
                </p:extLst>
              </p:nvPr>
            </p:nvGraphicFramePr>
            <p:xfrm>
              <a:off x="0" y="1815738"/>
              <a:ext cx="12192000" cy="4663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7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2125"/>
            <a:ext cx="11734800" cy="1325563"/>
          </a:xfrm>
        </p:spPr>
        <p:txBody>
          <a:bodyPr/>
          <a:lstStyle/>
          <a:p>
            <a:r>
              <a:rPr lang="uk-UA" dirty="0" smtClean="0"/>
              <a:t>Алгоритм отримання відбитку - отримання</a:t>
            </a:r>
            <a:r>
              <a:rPr lang="en-US" dirty="0" smtClean="0"/>
              <a:t> </a:t>
            </a:r>
            <a:r>
              <a:rPr lang="uk-UA" dirty="0" smtClean="0"/>
              <a:t>біт </a:t>
            </a:r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6377537"/>
                  </p:ext>
                </p:extLst>
              </p:nvPr>
            </p:nvGraphicFramePr>
            <p:xfrm>
              <a:off x="3251199" y="1817688"/>
              <a:ext cx="6191205" cy="2379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6377537"/>
                  </p:ext>
                </p:extLst>
              </p:nvPr>
            </p:nvGraphicFramePr>
            <p:xfrm>
              <a:off x="3251199" y="1817688"/>
              <a:ext cx="6191205" cy="2379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graphicFrame>
        <p:nvGraphicFramePr>
          <p:cNvPr id="50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816892"/>
              </p:ext>
            </p:extLst>
          </p:nvPr>
        </p:nvGraphicFramePr>
        <p:xfrm>
          <a:off x="10007600" y="3349306"/>
          <a:ext cx="1955800" cy="140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ounded Rectangle 4"/>
              <p:cNvSpPr/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Interleaving</a:t>
                </a:r>
                <a:br>
                  <a:rPr lang="en-US" sz="2800" kern="1200" dirty="0" smtClean="0"/>
                </a:br>
                <a:r>
                  <a:rPr lang="uk-UA" sz="2800" kern="1200" dirty="0" smtClean="0"/>
                  <a:t>Розділення на модуль і аргумент</a:t>
                </a:r>
                <a:r>
                  <a:rPr lang="en-US" sz="2800" kern="1200" dirty="0" smtClean="0"/>
                  <a:t>, </a:t>
                </a:r>
                <a:r>
                  <a:rPr lang="uk-UA" sz="2800" dirty="0" smtClean="0"/>
                  <a:t>беруться лише перші           </a:t>
                </a:r>
                <a14:m>
                  <m:oMath xmlns:m="http://schemas.openxmlformats.org/officeDocument/2006/math">
                    <m:r>
                      <a:rPr lang="uk-UA" sz="2800" b="0" i="1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uk-U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×21</m:t>
                    </m:r>
                  </m:oMath>
                </a14:m>
                <a:r>
                  <a:rPr lang="uk-UA" sz="2800" kern="1200" dirty="0" smtClean="0"/>
                  <a:t> </a:t>
                </a:r>
                <a:r>
                  <a:rPr lang="uk-UA" sz="2800" kern="1200" dirty="0" smtClean="0"/>
                  <a:t>пікселя</a:t>
                </a:r>
                <a:endParaRPr lang="en-US" sz="2800" kern="1200" dirty="0" smtClean="0"/>
              </a:p>
            </p:txBody>
          </p:sp>
        </mc:Choice>
        <mc:Fallback>
          <p:sp>
            <p:nvSpPr>
              <p:cNvPr id="5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blipFill rotWithShape="0">
                <a:blip r:embed="rId13"/>
                <a:stretch>
                  <a:fillRect t="-2677" r="-4255" b="-5163"/>
                </a:stretch>
              </a:blipFill>
              <a:ln/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/>
          <p:cNvGrpSpPr/>
          <p:nvPr/>
        </p:nvGrpSpPr>
        <p:grpSpPr>
          <a:xfrm>
            <a:off x="9552740" y="3560804"/>
            <a:ext cx="401717" cy="107951"/>
            <a:chOff x="2824084" y="1223961"/>
            <a:chExt cx="401717" cy="107951"/>
          </a:xfrm>
        </p:grpSpPr>
        <p:sp>
          <p:nvSpPr>
            <p:cNvPr id="57" name="Right Arrow 56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552740" y="4188819"/>
            <a:ext cx="401717" cy="107951"/>
            <a:chOff x="2824084" y="1223961"/>
            <a:chExt cx="401717" cy="107951"/>
          </a:xfrm>
        </p:grpSpPr>
        <p:sp>
          <p:nvSpPr>
            <p:cNvPr id="60" name="Right Arrow 59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42125" y="4553348"/>
            <a:ext cx="401717" cy="107951"/>
            <a:chOff x="2824084" y="1223961"/>
            <a:chExt cx="401717" cy="107951"/>
          </a:xfrm>
        </p:grpSpPr>
        <p:sp>
          <p:nvSpPr>
            <p:cNvPr id="63" name="Right Arrow 62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852730" y="3312518"/>
            <a:ext cx="401717" cy="107951"/>
            <a:chOff x="2824084" y="1223961"/>
            <a:chExt cx="401717" cy="107951"/>
          </a:xfrm>
        </p:grpSpPr>
        <p:sp>
          <p:nvSpPr>
            <p:cNvPr id="66" name="Right Arrow 65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691101"/>
                  </p:ext>
                </p:extLst>
              </p:nvPr>
            </p:nvGraphicFramePr>
            <p:xfrm>
              <a:off x="3301999" y="3668755"/>
              <a:ext cx="6175887" cy="234203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Choice>
        <mc:Fallback>
          <p:graphicFrame>
            <p:nvGraphicFramePr>
              <p:cNvPr id="6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691101"/>
                  </p:ext>
                </p:extLst>
              </p:nvPr>
            </p:nvGraphicFramePr>
            <p:xfrm>
              <a:off x="3301999" y="3668755"/>
              <a:ext cx="6175887" cy="234203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9" r:lo="rId15" r:qs="rId16" r:cs="rId17"/>
              </a:graphicData>
            </a:graphic>
          </p:graphicFrame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9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360</Words>
  <Application>Microsoft Office PowerPoint</Application>
  <PresentationFormat>Widescreen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Автоматизована система пошуку дублікатів зображень </vt:lpstr>
      <vt:lpstr>Актуальність роботи</vt:lpstr>
      <vt:lpstr>Постановка задачі</vt:lpstr>
      <vt:lpstr>Існуючі системи</vt:lpstr>
      <vt:lpstr>Порівняння існуючих систем</vt:lpstr>
      <vt:lpstr>Технології пошуку</vt:lpstr>
      <vt:lpstr>Схема системи</vt:lpstr>
      <vt:lpstr>Алгоритм отримання відбитку</vt:lpstr>
      <vt:lpstr>Алгоритм отримання відбитку - отримання біт </vt:lpstr>
      <vt:lpstr>Результат роботи алгоритму</vt:lpstr>
      <vt:lpstr>Результати роботи</vt:lpstr>
      <vt:lpstr>Результати роботи – приклад з життя</vt:lpstr>
      <vt:lpstr>Результати роботи – true negative</vt:lpstr>
      <vt:lpstr>Висновки</vt:lpstr>
      <vt:lpstr>Шляхи покращення</vt:lpstr>
      <vt:lpstr>Дякую за увагу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Волк Илья</dc:creator>
  <cp:lastModifiedBy>Волк Илья</cp:lastModifiedBy>
  <cp:revision>60</cp:revision>
  <dcterms:created xsi:type="dcterms:W3CDTF">2018-05-18T19:27:47Z</dcterms:created>
  <dcterms:modified xsi:type="dcterms:W3CDTF">2018-05-23T00:40:29Z</dcterms:modified>
</cp:coreProperties>
</file>